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9"/>
  </p:notesMasterIdLst>
  <p:sldIdLst>
    <p:sldId id="257" r:id="rId3"/>
    <p:sldId id="258" r:id="rId4"/>
    <p:sldId id="271" r:id="rId5"/>
    <p:sldId id="267" r:id="rId6"/>
    <p:sldId id="272" r:id="rId7"/>
    <p:sldId id="269" r:id="rId8"/>
    <p:sldId id="266" r:id="rId9"/>
    <p:sldId id="260" r:id="rId10"/>
    <p:sldId id="273" r:id="rId11"/>
    <p:sldId id="261" r:id="rId12"/>
    <p:sldId id="262" r:id="rId13"/>
    <p:sldId id="263" r:id="rId14"/>
    <p:sldId id="274" r:id="rId15"/>
    <p:sldId id="270" r:id="rId16"/>
    <p:sldId id="275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6B6F"/>
    <a:srgbClr val="E0EDEC"/>
    <a:srgbClr val="D2E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-600" y="-10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tthis:Desktop:Agregation:Le&#231;on%20chimie:LC%206:LC-6%20Exp&#233;rienc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fr-FR"/>
              <a:t>Courbe d'étalonnage</a:t>
            </a:r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Absorbance en fonction de la concentation</c:v>
          </c:tx>
          <c:spPr>
            <a:ln w="12700">
              <a:solidFill>
                <a:srgbClr val="FF0000"/>
              </a:solidFill>
            </a:ln>
          </c:spPr>
          <c:marker>
            <c:symbol val="none"/>
          </c:marker>
          <c:trendline>
            <c:trendlineType val="linear"/>
            <c:intercept val="0.0"/>
            <c:dispRSqr val="1"/>
            <c:dispEq val="1"/>
            <c:trendlineLbl>
              <c:layout>
                <c:manualLayout>
                  <c:x val="0.188032392292427"/>
                  <c:y val="0.0603092783505155"/>
                </c:manualLayout>
              </c:layout>
              <c:numFmt formatCode="General" sourceLinked="0"/>
            </c:trendlineLbl>
          </c:trendline>
          <c:errBars>
            <c:errDir val="x"/>
            <c:errBarType val="both"/>
            <c:errValType val="cust"/>
            <c:noEndCap val="1"/>
            <c:plus>
              <c:numRef>
                <c:f>('Dosage par étallonage du E131'!$E$15,'Dosage par étallonage du E131'!$E$19,'Dosage par étallonage du E131'!$E$23,'Dosage par étallonage du E131'!$E$27)</c:f>
                <c:numCache>
                  <c:formatCode>General</c:formatCode>
                  <c:ptCount val="4"/>
                  <c:pt idx="0">
                    <c:v>0.0502493781056044</c:v>
                  </c:pt>
                  <c:pt idx="1">
                    <c:v>0.0509901951359278</c:v>
                  </c:pt>
                  <c:pt idx="2">
                    <c:v>0.0522015325445527</c:v>
                  </c:pt>
                  <c:pt idx="3">
                    <c:v>0.053851648071345</c:v>
                  </c:pt>
                </c:numCache>
              </c:numRef>
            </c:plus>
            <c:minus>
              <c:numRef>
                <c:f>('Dosage par étallonage du E131'!$E$15,'Dosage par étallonage du E131'!$E$19,'Dosage par étallonage du E131'!$E$23,'Dosage par étallonage du E131'!$E$27)</c:f>
                <c:numCache>
                  <c:formatCode>General</c:formatCode>
                  <c:ptCount val="4"/>
                  <c:pt idx="0">
                    <c:v>0.0502493781056044</c:v>
                  </c:pt>
                  <c:pt idx="1">
                    <c:v>0.0509901951359278</c:v>
                  </c:pt>
                  <c:pt idx="2">
                    <c:v>0.0522015325445527</c:v>
                  </c:pt>
                  <c:pt idx="3">
                    <c:v>0.053851648071345</c:v>
                  </c:pt>
                </c:numCache>
              </c:numRef>
            </c:minus>
          </c:errBars>
          <c:xVal>
            <c:numRef>
              <c:f>('Dosage par étallonage du E131'!$D$15,'Dosage par étallonage du E131'!$D$19,'Dosage par étallonage du E131'!$D$23,'Dosage par étallonage du E131'!$D$27)</c:f>
              <c:numCache>
                <c:formatCode>General</c:formatCode>
                <c:ptCount val="4"/>
                <c:pt idx="0">
                  <c:v>2.0</c:v>
                </c:pt>
                <c:pt idx="1">
                  <c:v>4.0</c:v>
                </c:pt>
                <c:pt idx="2">
                  <c:v>6.0</c:v>
                </c:pt>
                <c:pt idx="3">
                  <c:v>8.0</c:v>
                </c:pt>
              </c:numCache>
            </c:numRef>
          </c:xVal>
          <c:yVal>
            <c:numRef>
              <c:f>('Dosage par étallonage du E131'!$D$16,'Dosage par étallonage du E131'!$D$20,'Dosage par étallonage du E131'!$D$24,'Dosage par étallonage du E131'!$D$28)</c:f>
              <c:numCache>
                <c:formatCode>General</c:formatCode>
                <c:ptCount val="4"/>
                <c:pt idx="0">
                  <c:v>0.33</c:v>
                </c:pt>
                <c:pt idx="1">
                  <c:v>0.62</c:v>
                </c:pt>
                <c:pt idx="2">
                  <c:v>0.95</c:v>
                </c:pt>
                <c:pt idx="3">
                  <c:v>1.26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6462856"/>
        <c:axId val="-2138643592"/>
      </c:scatterChart>
      <c:valAx>
        <c:axId val="-21364628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fr-FR"/>
                  <a:t>Concentration</a:t>
                </a:r>
                <a:r>
                  <a:rPr lang="fr-FR" baseline="0"/>
                  <a:t> massique en bleu patenté (mg/L)</a:t>
                </a:r>
                <a:endParaRPr lang="fr-FR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38643592"/>
        <c:crosses val="autoZero"/>
        <c:crossBetween val="midCat"/>
      </c:valAx>
      <c:valAx>
        <c:axId val="-213864359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fr-FR"/>
                  <a:t>Absorbance</a:t>
                </a:r>
                <a:r>
                  <a:rPr lang="fr-FR" baseline="0"/>
                  <a:t> (nm)</a:t>
                </a:r>
              </a:p>
              <a:p>
                <a:pPr>
                  <a:defRPr/>
                </a:pPr>
                <a:endParaRPr lang="fr-FR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3646285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jpg>
</file>

<file path=ppt/media/image17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93F02-9EC0-45FF-8720-A00CA3700D33}" type="datetimeFigureOut">
              <a:rPr lang="fr-FR" smtClean="0"/>
              <a:t>20/06/20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8B3DA-5DB6-429A-94DB-B1798B29A80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977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2645561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lang="fr-FR" sz="2800" kern="1200" spc="-3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051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CE5EA156-582D-4958-8072-1685BCA8EEBC}" type="datetime1">
              <a:rPr lang="fr-FR" smtClean="0"/>
              <a:t>20/06/20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969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0963A104-6E57-4772-BA75-83E5B127BC1F}" type="datetime1">
              <a:rPr lang="fr-FR" smtClean="0"/>
              <a:t>20/06/20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657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lang="fr-FR" sz="49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lang="fr-FR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10" name="ZoneTexte 9"/>
          <p:cNvSpPr txBox="1"/>
          <p:nvPr userDrawn="1"/>
        </p:nvSpPr>
        <p:spPr>
          <a:xfrm>
            <a:off x="11619471" y="6488668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D533F88-56E4-1D42-9DBD-44BAFE10E5A7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5685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718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975614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046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384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6619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78157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7003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 lang="fr-FR" sz="2800" kern="1200" spc="-3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5423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89805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009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21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46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456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157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fr-FR" sz="2800" kern="1200" spc="-38" baseline="0">
                <a:solidFill>
                  <a:srgbClr val="CF81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709E148A-83D8-4982-A416-989443033FB2}" type="datetime1">
              <a:rPr lang="fr-FR" smtClean="0"/>
              <a:t>20/06/20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591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5870DCEC-2A12-45A2-8BED-BC5803AD66DC}" type="datetime1">
              <a:rPr lang="fr-FR" smtClean="0"/>
              <a:t>20/06/20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59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814F31CA-F57B-40F5-9D8C-AB005ACC23B3}" type="datetime1">
              <a:rPr lang="fr-FR" smtClean="0"/>
              <a:t>20/06/20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962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545846C0-E1BD-4C05-96EF-597158FBC288}" type="datetime1">
              <a:rPr lang="fr-FR" smtClean="0"/>
              <a:t>20/06/20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/>
          <a:lstStyle/>
          <a:p>
            <a:fld id="{3B9124A2-E1D7-417D-88BC-63EA5DA45B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97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08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fr-FR" sz="2800" kern="1200" spc="-38" baseline="0">
          <a:solidFill>
            <a:srgbClr val="CF8182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2" name="ZoneTexte 11"/>
          <p:cNvSpPr txBox="1"/>
          <p:nvPr userDrawn="1"/>
        </p:nvSpPr>
        <p:spPr>
          <a:xfrm>
            <a:off x="11592448" y="6376708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2D9FC3D-296B-D847-A399-A0132D34608E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2521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fr-FR" sz="2800" kern="1200" spc="-38" baseline="0">
          <a:solidFill>
            <a:srgbClr val="CF8182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4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4CF25D0-1DF7-4352-BC93-49C8418F5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Dosages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720C0F4B-E921-458D-822C-99A41A8C3D3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8745" y="6112170"/>
            <a:ext cx="10058400" cy="489503"/>
          </a:xfrm>
        </p:spPr>
        <p:txBody>
          <a:bodyPr/>
          <a:lstStyle/>
          <a:p>
            <a:r>
              <a:rPr lang="fr-FR" cap="none" spc="0" dirty="0" smtClean="0"/>
              <a:t>Matthis CHAPON</a:t>
            </a:r>
            <a:endParaRPr lang="fr-FR" cap="none" spc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6389C604-85ED-4C1E-A449-7DB05F16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</a:t>
            </a:fld>
            <a:endParaRPr lang="fr-FR"/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2" y="3595144"/>
            <a:ext cx="12192000" cy="622920"/>
          </a:xfrm>
          <a:prstGeom prst="rect">
            <a:avLst/>
          </a:prstGeom>
          <a:solidFill>
            <a:srgbClr val="CF8182"/>
          </a:solidFill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dirty="0" smtClean="0">
                <a:solidFill>
                  <a:schemeClr val="tx1"/>
                </a:solidFill>
              </a:rPr>
              <a:t>Agrégation 2020</a:t>
            </a: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817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4734DC5-1F26-44AE-83B0-5898596FD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Montage : réalisation d’un titrage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DD8363C7-6FB2-40DD-B2CA-ECE0F915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10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6E481D3-C1A7-4FB4-A766-11A8E0961C39}"/>
              </a:ext>
            </a:extLst>
          </p:cNvPr>
          <p:cNvSpPr/>
          <p:nvPr/>
        </p:nvSpPr>
        <p:spPr>
          <a:xfrm>
            <a:off x="1090936" y="6052974"/>
            <a:ext cx="10482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u="sng" dirty="0"/>
              <a:t>Valéry PRÉVOST, Bernard RICHOUX et al. Physique Chimie, Terminale S enseignement spéciﬁque.Nathan,2012.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46D292D6-F6F4-4ABF-873C-171F62123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128" y="1947593"/>
            <a:ext cx="3456703" cy="388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46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E7CA14F9-27A4-4AE5-A65D-77BAE62F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Titrage des ions chlorures </a:t>
            </a:r>
            <a:br>
              <a:rPr lang="fr-FR" dirty="0"/>
            </a:br>
            <a:r>
              <a:rPr lang="fr-FR" dirty="0"/>
              <a:t>par une solution de nitrate d’argent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C9A04846-BDA1-453D-8485-94B68F7D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11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F27BAB4A-03B5-444C-87D5-A3D98E3C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989" y="2214066"/>
            <a:ext cx="4772903" cy="35622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xmlns="" id="{BD8ED1B2-A6BD-4CCD-A0CC-420CB74745DE}"/>
                  </a:ext>
                </a:extLst>
              </p:cNvPr>
              <p:cNvSpPr txBox="1"/>
              <p:nvPr/>
            </p:nvSpPr>
            <p:spPr>
              <a:xfrm>
                <a:off x="3458816" y="2676939"/>
                <a:ext cx="188180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=0,1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BD8ED1B2-A6BD-4CCD-A0CC-420CB7474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816" y="2676939"/>
                <a:ext cx="1881809" cy="307777"/>
              </a:xfrm>
              <a:prstGeom prst="rect">
                <a:avLst/>
              </a:prstGeom>
              <a:blipFill>
                <a:blip r:embed="rId4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ZoneTexte 5"/>
          <p:cNvSpPr txBox="1"/>
          <p:nvPr/>
        </p:nvSpPr>
        <p:spPr>
          <a:xfrm>
            <a:off x="3277603" y="2389548"/>
            <a:ext cx="2365627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fr-FR" dirty="0" smtClean="0"/>
              <a:t>Nitrate d’argent AgNO</a:t>
            </a:r>
            <a:r>
              <a:rPr lang="fr-FR" baseline="-25000" dirty="0" smtClean="0"/>
              <a:t>3</a:t>
            </a:r>
          </a:p>
          <a:p>
            <a:r>
              <a:rPr lang="fr-FR" dirty="0"/>
              <a:t>C</a:t>
            </a:r>
            <a:r>
              <a:rPr lang="fr-FR" baseline="-25000" dirty="0"/>
              <a:t>0</a:t>
            </a:r>
            <a:r>
              <a:rPr lang="fr-FR" dirty="0"/>
              <a:t>=0,1 mol/</a:t>
            </a:r>
            <a:r>
              <a:rPr lang="fr-FR" dirty="0" smtClean="0"/>
              <a:t>L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320749" y="4549173"/>
            <a:ext cx="2687980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fr-FR" dirty="0" smtClean="0"/>
              <a:t>Solution de </a:t>
            </a:r>
            <a:r>
              <a:rPr lang="fr-FR" dirty="0" err="1" smtClean="0"/>
              <a:t>NaCl</a:t>
            </a:r>
            <a:r>
              <a:rPr lang="fr-FR" dirty="0" smtClean="0"/>
              <a:t> (V=10mL)</a:t>
            </a:r>
          </a:p>
          <a:p>
            <a:r>
              <a:rPr lang="fr-FR" dirty="0" smtClean="0"/>
              <a:t>C = ??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907217" y="2867457"/>
            <a:ext cx="323114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 smtClean="0"/>
              <a:t>Réaction support de titrage :</a:t>
            </a:r>
          </a:p>
          <a:p>
            <a:endParaRPr lang="fr-FR" dirty="0"/>
          </a:p>
          <a:p>
            <a:r>
              <a:rPr lang="fr-FR" dirty="0" smtClean="0"/>
              <a:t>Ag</a:t>
            </a:r>
            <a:r>
              <a:rPr lang="fr-FR" baseline="30000" dirty="0" smtClean="0"/>
              <a:t>+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</a:t>
            </a:r>
            <a:r>
              <a:rPr lang="fr-FR" dirty="0" smtClean="0"/>
              <a:t> +Cl</a:t>
            </a:r>
            <a:r>
              <a:rPr lang="fr-FR" baseline="30000" dirty="0" smtClean="0"/>
              <a:t>-</a:t>
            </a:r>
            <a:r>
              <a:rPr lang="fr-FR" baseline="-25000" dirty="0" smtClean="0"/>
              <a:t>(</a:t>
            </a:r>
            <a:r>
              <a:rPr lang="fr-FR" baseline="-25000" dirty="0" err="1" smtClean="0"/>
              <a:t>aq</a:t>
            </a:r>
            <a:r>
              <a:rPr lang="fr-FR" baseline="-25000" dirty="0" smtClean="0"/>
              <a:t>) </a:t>
            </a:r>
            <a:r>
              <a:rPr lang="fr-FR" dirty="0" smtClean="0">
                <a:latin typeface="Wingdings"/>
                <a:ea typeface="Wingdings"/>
                <a:cs typeface="Wingdings"/>
                <a:sym typeface="Wingdings"/>
              </a:rPr>
              <a:t> </a:t>
            </a:r>
            <a:r>
              <a:rPr lang="fr-FR" dirty="0" err="1" smtClean="0">
                <a:ea typeface="Wingdings"/>
                <a:cs typeface="Wingdings"/>
                <a:sym typeface="Wingdings"/>
              </a:rPr>
              <a:t>AgCl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(s)</a:t>
            </a:r>
          </a:p>
          <a:p>
            <a:endParaRPr lang="fr-FR" baseline="-25000" dirty="0">
              <a:ea typeface="Wingdings"/>
              <a:cs typeface="Wingdings"/>
              <a:sym typeface="Wingdings"/>
            </a:endParaRPr>
          </a:p>
          <a:p>
            <a:pPr algn="ctr"/>
            <a:r>
              <a:rPr lang="fr-FR" b="1" u="sng" dirty="0" smtClean="0">
                <a:ea typeface="Wingdings"/>
                <a:cs typeface="Wingdings"/>
                <a:sym typeface="Wingdings"/>
              </a:rPr>
              <a:t>Relation à l’équivalence :</a:t>
            </a:r>
            <a:r>
              <a:rPr lang="fr-FR" b="1" dirty="0" smtClean="0">
                <a:ea typeface="Wingdings"/>
                <a:cs typeface="Wingdings"/>
                <a:sym typeface="Wingdings"/>
              </a:rPr>
              <a:t> </a:t>
            </a:r>
          </a:p>
          <a:p>
            <a:pPr algn="ctr"/>
            <a:endParaRPr lang="fr-FR" dirty="0">
              <a:ea typeface="Wingdings"/>
              <a:cs typeface="Wingdings"/>
              <a:sym typeface="Wingdings"/>
            </a:endParaRPr>
          </a:p>
          <a:p>
            <a:pPr algn="ctr"/>
            <a:r>
              <a:rPr lang="fr-FR" dirty="0" smtClean="0">
                <a:ea typeface="Wingdings"/>
                <a:cs typeface="Wingdings"/>
                <a:sym typeface="Wingdings"/>
              </a:rPr>
              <a:t>n(Ag</a:t>
            </a:r>
            <a:r>
              <a:rPr lang="fr-FR" baseline="30000" dirty="0" smtClean="0">
                <a:ea typeface="Wingdings"/>
                <a:cs typeface="Wingdings"/>
                <a:sym typeface="Wingdings"/>
              </a:rPr>
              <a:t>+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)=n(Cl</a:t>
            </a:r>
            <a:r>
              <a:rPr lang="fr-FR" baseline="30000" dirty="0" smtClean="0">
                <a:ea typeface="Wingdings"/>
                <a:cs typeface="Wingdings"/>
                <a:sym typeface="Wingdings"/>
              </a:rPr>
              <a:t>-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)</a:t>
            </a:r>
          </a:p>
          <a:p>
            <a:pPr algn="ctr"/>
            <a:r>
              <a:rPr lang="fr-FR" dirty="0" smtClean="0">
                <a:ea typeface="Wingdings"/>
                <a:cs typeface="Wingdings"/>
                <a:sym typeface="Wingdings"/>
              </a:rPr>
              <a:t>C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0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.V</a:t>
            </a:r>
            <a:r>
              <a:rPr lang="fr-FR" baseline="-25000" dirty="0" smtClean="0">
                <a:ea typeface="Wingdings"/>
                <a:cs typeface="Wingdings"/>
                <a:sym typeface="Wingdings"/>
              </a:rPr>
              <a:t>éq</a:t>
            </a:r>
            <a:r>
              <a:rPr lang="fr-FR" dirty="0" smtClean="0">
                <a:ea typeface="Wingdings"/>
                <a:cs typeface="Wingdings"/>
                <a:sym typeface="Wingdings"/>
              </a:rPr>
              <a:t>=C.V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1918177" y="3770494"/>
            <a:ext cx="45719" cy="1071615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/>
          <p:cNvCxnSpPr/>
          <p:nvPr/>
        </p:nvCxnSpPr>
        <p:spPr>
          <a:xfrm flipV="1">
            <a:off x="1058305" y="3942480"/>
            <a:ext cx="88273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rc 12"/>
          <p:cNvCxnSpPr>
            <a:stCxn id="3" idx="0"/>
          </p:cNvCxnSpPr>
          <p:nvPr/>
        </p:nvCxnSpPr>
        <p:spPr>
          <a:xfrm rot="16200000" flipH="1" flipV="1">
            <a:off x="659595" y="3719424"/>
            <a:ext cx="1230372" cy="1332512"/>
          </a:xfrm>
          <a:prstGeom prst="curvedConnector4">
            <a:avLst>
              <a:gd name="adj1" fmla="val -18580"/>
              <a:gd name="adj2" fmla="val 5085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27314" y="5027325"/>
            <a:ext cx="1065220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fr-FR" sz="1100" dirty="0" smtClean="0"/>
              <a:t>conductimètre</a:t>
            </a:r>
            <a:endParaRPr lang="fr-FR" sz="1100" dirty="0"/>
          </a:p>
        </p:txBody>
      </p:sp>
      <p:cxnSp>
        <p:nvCxnSpPr>
          <p:cNvPr id="16" name="Connecteur droit avec flèche 15"/>
          <p:cNvCxnSpPr/>
          <p:nvPr/>
        </p:nvCxnSpPr>
        <p:spPr>
          <a:xfrm flipH="1">
            <a:off x="1955182" y="4273227"/>
            <a:ext cx="118274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3201372" y="4035091"/>
            <a:ext cx="2284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Cellule </a:t>
            </a:r>
            <a:r>
              <a:rPr lang="fr-FR" sz="1600" dirty="0" err="1" smtClean="0"/>
              <a:t>conductimétrique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1359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CEEBE5E-C1E8-4BAB-80AE-1A4B91AE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165"/>
            <a:ext cx="10058400" cy="833070"/>
          </a:xfrm>
        </p:spPr>
        <p:txBody>
          <a:bodyPr/>
          <a:lstStyle/>
          <a:p>
            <a:r>
              <a:rPr lang="fr-FR" dirty="0"/>
              <a:t>Évolution de la </a:t>
            </a:r>
            <a:r>
              <a:rPr lang="fr-FR" dirty="0" smtClean="0"/>
              <a:t>conductivité  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8F4D2E97-C2DD-490D-B9C7-48A214BBA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6202" y="6364203"/>
            <a:ext cx="1312025" cy="365125"/>
          </a:xfrm>
        </p:spPr>
        <p:txBody>
          <a:bodyPr/>
          <a:lstStyle/>
          <a:p>
            <a:fld id="{3B9124A2-E1D7-417D-88BC-63EA5DA45BC4}" type="slidenum">
              <a:rPr lang="fr-FR" smtClean="0"/>
              <a:t>12</a:t>
            </a:fld>
            <a:endParaRPr lang="fr-FR"/>
          </a:p>
        </p:txBody>
      </p:sp>
      <p:graphicFrame>
        <p:nvGraphicFramePr>
          <p:cNvPr id="5" name="Tableau 5">
            <a:extLst>
              <a:ext uri="{FF2B5EF4-FFF2-40B4-BE49-F238E27FC236}">
                <a16:creationId xmlns:mc="http://schemas.openxmlformats.org/markup-compatibility/2006" xmlns:a14="http://schemas.microsoft.com/office/drawing/2010/main" xmlns:a16="http://schemas.microsoft.com/office/drawing/2014/main" xmlns="" id="{422A0D2C-27F2-4B21-A8BB-C36C6303D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13550"/>
              </p:ext>
            </p:extLst>
          </p:nvPr>
        </p:nvGraphicFramePr>
        <p:xfrm>
          <a:off x="198783" y="1684094"/>
          <a:ext cx="11834186" cy="3643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765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152995930"/>
                    </a:ext>
                  </a:extLst>
                </a:gridCol>
                <a:gridCol w="1696278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1490497947"/>
                    </a:ext>
                  </a:extLst>
                </a:gridCol>
                <a:gridCol w="1417983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415937721"/>
                    </a:ext>
                  </a:extLst>
                </a:gridCol>
                <a:gridCol w="1749287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444829793"/>
                    </a:ext>
                  </a:extLst>
                </a:gridCol>
                <a:gridCol w="1802295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933813553"/>
                    </a:ext>
                  </a:extLst>
                </a:gridCol>
                <a:gridCol w="1722783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4226499412"/>
                    </a:ext>
                  </a:extLst>
                </a:gridCol>
                <a:gridCol w="1828795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3873208135"/>
                    </a:ext>
                  </a:extLst>
                </a:gridCol>
              </a:tblGrid>
              <a:tr h="843596"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/>
                        <a:t>Espèces en jeu dans le dosage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</a:t>
                      </a:r>
                      <a:r>
                        <a:rPr lang="fr-FR" baseline="30000" dirty="0" smtClean="0"/>
                        <a:t>+</a:t>
                      </a:r>
                      <a:r>
                        <a:rPr lang="fr-FR" baseline="-25000" dirty="0" smtClean="0"/>
                        <a:t>(</a:t>
                      </a:r>
                      <a:r>
                        <a:rPr lang="fr-FR" baseline="-25000" dirty="0" err="1" smtClean="0"/>
                        <a:t>aq</a:t>
                      </a:r>
                      <a:r>
                        <a:rPr lang="fr-FR" baseline="-25000" dirty="0" smtClean="0"/>
                        <a:t>)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Cl</a:t>
                      </a:r>
                      <a:r>
                        <a:rPr lang="fr-FR" baseline="30000" dirty="0" smtClean="0"/>
                        <a:t>-</a:t>
                      </a:r>
                      <a:r>
                        <a:rPr lang="fr-FR" baseline="-25000" dirty="0" smtClean="0"/>
                        <a:t>(</a:t>
                      </a:r>
                      <a:r>
                        <a:rPr lang="fr-FR" baseline="-25000" dirty="0" err="1" smtClean="0"/>
                        <a:t>aq</a:t>
                      </a:r>
                      <a:r>
                        <a:rPr lang="fr-FR" baseline="-25000" dirty="0" smtClean="0"/>
                        <a:t>)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Ag</a:t>
                      </a:r>
                      <a:r>
                        <a:rPr lang="fr-FR" baseline="30000" dirty="0" smtClean="0"/>
                        <a:t>+</a:t>
                      </a:r>
                      <a:r>
                        <a:rPr lang="fr-FR" baseline="-25000" dirty="0" smtClean="0"/>
                        <a:t>(</a:t>
                      </a:r>
                      <a:r>
                        <a:rPr lang="fr-FR" baseline="-25000" dirty="0" err="1" smtClean="0"/>
                        <a:t>aq</a:t>
                      </a:r>
                      <a:r>
                        <a:rPr lang="fr-FR" baseline="-25000" dirty="0" smtClean="0"/>
                        <a:t>)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NO</a:t>
                      </a:r>
                      <a:r>
                        <a:rPr lang="fr-FR" baseline="-25000" dirty="0" smtClean="0"/>
                        <a:t>3</a:t>
                      </a:r>
                      <a:r>
                        <a:rPr lang="fr-FR" baseline="0" dirty="0" smtClean="0"/>
                        <a:t>-</a:t>
                      </a:r>
                      <a:r>
                        <a:rPr lang="fr-FR" baseline="-25000" dirty="0" smtClean="0"/>
                        <a:t>(</a:t>
                      </a:r>
                      <a:r>
                        <a:rPr lang="fr-FR" baseline="-25000" dirty="0" err="1" smtClean="0"/>
                        <a:t>aq</a:t>
                      </a:r>
                      <a:r>
                        <a:rPr lang="fr-FR" baseline="-25000" dirty="0" smtClean="0"/>
                        <a:t>)</a:t>
                      </a:r>
                      <a:endParaRPr lang="fr-FR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Conductivité totale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421764218"/>
                  </a:ext>
                </a:extLst>
              </a:tr>
              <a:tr h="1336553">
                <a:tc rowSpan="2"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Variation des </a:t>
                      </a:r>
                      <a:r>
                        <a:rPr lang="fr-FR" b="1" dirty="0"/>
                        <a:t>concentrations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Avant l’équivalence</a:t>
                      </a:r>
                    </a:p>
                    <a:p>
                      <a:pPr algn="ctr"/>
                      <a:r>
                        <a:rPr lang="fr-FR" dirty="0" err="1" smtClean="0"/>
                        <a:t>V</a:t>
                      </a:r>
                      <a:r>
                        <a:rPr lang="fr-FR" baseline="-25000" dirty="0" err="1" smtClean="0"/>
                        <a:t>versé</a:t>
                      </a:r>
                      <a:r>
                        <a:rPr lang="fr-FR" baseline="0" dirty="0" smtClean="0"/>
                        <a:t>&lt;</a:t>
                      </a:r>
                      <a:r>
                        <a:rPr lang="fr-FR" baseline="0" dirty="0" err="1" smtClean="0"/>
                        <a:t>V</a:t>
                      </a:r>
                      <a:r>
                        <a:rPr lang="fr-FR" baseline="-25000" dirty="0" err="1" smtClean="0"/>
                        <a:t>éq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Spectateurs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(réagissent </a:t>
                      </a:r>
                      <a:r>
                        <a:rPr lang="fr-FR" dirty="0" smtClean="0"/>
                        <a:t>avec</a:t>
                      </a:r>
                      <a:r>
                        <a:rPr lang="fr-FR" baseline="0" dirty="0" smtClean="0"/>
                        <a:t> Ag</a:t>
                      </a:r>
                      <a:r>
                        <a:rPr lang="fr-FR" baseline="30000" dirty="0" smtClean="0"/>
                        <a:t>+</a:t>
                      </a:r>
                      <a:r>
                        <a:rPr lang="fr-FR" dirty="0" smtClean="0"/>
                        <a:t>)</a:t>
                      </a:r>
                      <a:endParaRPr lang="fr-FR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Pas de variations car réagissent avec les ions chlorure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Spectateurs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σ</a:t>
                      </a:r>
                      <a:r>
                        <a:rPr lang="fr-FR" dirty="0" smtClean="0"/>
                        <a:t>=</a:t>
                      </a:r>
                      <a:r>
                        <a:rPr lang="fr-FR" dirty="0" err="1" smtClean="0"/>
                        <a:t>λ</a:t>
                      </a:r>
                      <a:r>
                        <a:rPr lang="fr-FR" baseline="-25000" dirty="0" err="1" smtClean="0"/>
                        <a:t>Na</a:t>
                      </a:r>
                      <a:r>
                        <a:rPr lang="fr-FR" baseline="-25000" dirty="0" smtClean="0"/>
                        <a:t>+</a:t>
                      </a:r>
                      <a:r>
                        <a:rPr lang="fr-FR" dirty="0" smtClean="0"/>
                        <a:t> .[Na</a:t>
                      </a:r>
                      <a:r>
                        <a:rPr lang="fr-FR" baseline="30000" dirty="0" smtClean="0"/>
                        <a:t>+</a:t>
                      </a:r>
                      <a:r>
                        <a:rPr lang="fr-FR" dirty="0" smtClean="0"/>
                        <a:t>]</a:t>
                      </a:r>
                    </a:p>
                    <a:p>
                      <a:r>
                        <a:rPr lang="fr-FR" dirty="0" smtClean="0"/>
                        <a:t> + </a:t>
                      </a:r>
                      <a:r>
                        <a:rPr lang="fr-FR" dirty="0" err="1" smtClean="0"/>
                        <a:t>λ</a:t>
                      </a:r>
                      <a:r>
                        <a:rPr lang="fr-FR" baseline="-25000" dirty="0" err="1" smtClean="0"/>
                        <a:t>Cl</a:t>
                      </a:r>
                      <a:r>
                        <a:rPr lang="fr-FR" baseline="-25000" dirty="0" smtClean="0"/>
                        <a:t>-</a:t>
                      </a:r>
                      <a:r>
                        <a:rPr lang="fr-FR" dirty="0" smtClean="0"/>
                        <a:t> .[Cl</a:t>
                      </a:r>
                      <a:r>
                        <a:rPr lang="fr-FR" baseline="30000" dirty="0" smtClean="0"/>
                        <a:t>-</a:t>
                      </a:r>
                      <a:r>
                        <a:rPr lang="fr-FR" dirty="0" smtClean="0"/>
                        <a:t>]</a:t>
                      </a:r>
                    </a:p>
                    <a:p>
                      <a:r>
                        <a:rPr lang="fr-FR" dirty="0" smtClean="0"/>
                        <a:t>+ λ</a:t>
                      </a:r>
                      <a:r>
                        <a:rPr lang="fr-FR" baseline="-25000" dirty="0" smtClean="0"/>
                        <a:t>NO3-</a:t>
                      </a:r>
                      <a:r>
                        <a:rPr lang="fr-FR" dirty="0" smtClean="0"/>
                        <a:t> .[NO</a:t>
                      </a:r>
                      <a:r>
                        <a:rPr lang="fr-FR" baseline="-25000" dirty="0" smtClean="0"/>
                        <a:t>3</a:t>
                      </a:r>
                      <a:r>
                        <a:rPr lang="fr-FR" baseline="30000" dirty="0" smtClean="0"/>
                        <a:t>-</a:t>
                      </a:r>
                      <a:r>
                        <a:rPr lang="fr-FR" dirty="0" smtClean="0"/>
                        <a:t>]</a:t>
                      </a:r>
                    </a:p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3007047113"/>
                  </a:ext>
                </a:extLst>
              </a:tr>
              <a:tr h="1271875">
                <a:tc v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Après l’équivalence</a:t>
                      </a:r>
                    </a:p>
                    <a:p>
                      <a:pPr algn="ctr"/>
                      <a:r>
                        <a:rPr lang="fr-FR" dirty="0" err="1" smtClean="0"/>
                        <a:t>V</a:t>
                      </a:r>
                      <a:r>
                        <a:rPr lang="fr-FR" baseline="-25000" dirty="0" err="1" smtClean="0"/>
                        <a:t>versé</a:t>
                      </a:r>
                      <a:r>
                        <a:rPr lang="fr-FR" baseline="0" dirty="0" smtClean="0"/>
                        <a:t>&gt;</a:t>
                      </a:r>
                      <a:r>
                        <a:rPr lang="fr-FR" baseline="0" dirty="0" err="1" smtClean="0"/>
                        <a:t>V</a:t>
                      </a:r>
                      <a:r>
                        <a:rPr lang="fr-FR" baseline="-25000" dirty="0" err="1" smtClean="0"/>
                        <a:t>éq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  </a:t>
                      </a:r>
                    </a:p>
                    <a:p>
                      <a:pPr algn="ctr"/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Spectateurs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Pas de variations car totalement consommés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  <a:p>
                      <a:pPr algn="ctr"/>
                      <a:endParaRPr lang="fr-FR" dirty="0"/>
                    </a:p>
                    <a:p>
                      <a:pPr algn="ctr"/>
                      <a:r>
                        <a:rPr lang="fr-FR" dirty="0"/>
                        <a:t>Spectateurs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  <a:p>
                      <a:pPr algn="ctr"/>
                      <a:endParaRPr lang="fr-FR" dirty="0"/>
                    </a:p>
                    <a:p>
                      <a:pPr algn="ctr"/>
                      <a:r>
                        <a:rPr lang="fr-FR" dirty="0"/>
                        <a:t>Spectateurs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853876827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xmlns="" id="{ED563CD0-0403-43D3-A5FA-FEDA805E240C}"/>
              </a:ext>
            </a:extLst>
          </p:cNvPr>
          <p:cNvCxnSpPr/>
          <p:nvPr/>
        </p:nvCxnSpPr>
        <p:spPr>
          <a:xfrm>
            <a:off x="3605363" y="2922075"/>
            <a:ext cx="1166229" cy="670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xmlns="" id="{9750B0A2-5047-4EBC-82A7-3577B1CA9F9A}"/>
              </a:ext>
            </a:extLst>
          </p:cNvPr>
          <p:cNvCxnSpPr/>
          <p:nvPr/>
        </p:nvCxnSpPr>
        <p:spPr>
          <a:xfrm>
            <a:off x="3619019" y="4410419"/>
            <a:ext cx="1097946" cy="67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xmlns="" id="{9C274A23-C45A-46FD-A246-70F9373AE0F1}"/>
              </a:ext>
            </a:extLst>
          </p:cNvPr>
          <p:cNvCxnSpPr>
            <a:cxnSpLocks/>
          </p:cNvCxnSpPr>
          <p:nvPr/>
        </p:nvCxnSpPr>
        <p:spPr>
          <a:xfrm>
            <a:off x="5073964" y="2686450"/>
            <a:ext cx="1245705" cy="5565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xmlns="" id="{AAED82C3-25AB-44BB-811D-F809E89D7A38}"/>
              </a:ext>
            </a:extLst>
          </p:cNvPr>
          <p:cNvCxnSpPr>
            <a:cxnSpLocks/>
          </p:cNvCxnSpPr>
          <p:nvPr/>
        </p:nvCxnSpPr>
        <p:spPr>
          <a:xfrm flipV="1">
            <a:off x="7016620" y="4258536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xmlns="" id="{BFDF82C2-B1AD-4836-87B4-1AE53BD14D37}"/>
              </a:ext>
            </a:extLst>
          </p:cNvPr>
          <p:cNvCxnSpPr>
            <a:cxnSpLocks/>
          </p:cNvCxnSpPr>
          <p:nvPr/>
        </p:nvCxnSpPr>
        <p:spPr>
          <a:xfrm flipV="1">
            <a:off x="8746031" y="2863154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xmlns="" id="{7FF7C1DB-367D-4420-AC0F-6F5E4C76207A}"/>
              </a:ext>
            </a:extLst>
          </p:cNvPr>
          <p:cNvCxnSpPr>
            <a:cxnSpLocks/>
          </p:cNvCxnSpPr>
          <p:nvPr/>
        </p:nvCxnSpPr>
        <p:spPr>
          <a:xfrm flipV="1">
            <a:off x="8862390" y="4217572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ccolade ouvrante 6"/>
          <p:cNvSpPr/>
          <p:nvPr/>
        </p:nvSpPr>
        <p:spPr>
          <a:xfrm rot="5400000">
            <a:off x="5008576" y="16880"/>
            <a:ext cx="252670" cy="2867903"/>
          </a:xfrm>
          <a:prstGeom prst="leftBrace">
            <a:avLst>
              <a:gd name="adj1" fmla="val 36666"/>
              <a:gd name="adj2" fmla="val 50000"/>
            </a:avLst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ccolade ouvrante 14"/>
          <p:cNvSpPr/>
          <p:nvPr/>
        </p:nvSpPr>
        <p:spPr>
          <a:xfrm rot="5400000">
            <a:off x="8291814" y="-189225"/>
            <a:ext cx="284546" cy="3261768"/>
          </a:xfrm>
          <a:prstGeom prst="leftBrace">
            <a:avLst>
              <a:gd name="adj1" fmla="val 36666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6828340" y="887546"/>
            <a:ext cx="389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Introduits au fur et à mesure (Burette)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3673647" y="887547"/>
            <a:ext cx="3024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Présents initialement (Bécher)</a:t>
            </a:r>
            <a:endParaRPr lang="fr-FR" dirty="0"/>
          </a:p>
        </p:txBody>
      </p:sp>
      <p:graphicFrame>
        <p:nvGraphicFramePr>
          <p:cNvPr id="19" name="Tableau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441467"/>
              </p:ext>
            </p:extLst>
          </p:nvPr>
        </p:nvGraphicFramePr>
        <p:xfrm>
          <a:off x="406855" y="5908396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Ions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Na</a:t>
                      </a:r>
                      <a:r>
                        <a:rPr lang="fr-FR" baseline="30000" dirty="0" smtClean="0">
                          <a:solidFill>
                            <a:schemeClr val="tx1"/>
                          </a:solidFill>
                        </a:rPr>
                        <a:t>+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Cl</a:t>
                      </a:r>
                      <a:r>
                        <a:rPr lang="fr-FR" baseline="30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Ag</a:t>
                      </a:r>
                      <a:r>
                        <a:rPr lang="fr-FR" baseline="30000" dirty="0" smtClean="0">
                          <a:solidFill>
                            <a:schemeClr val="tx1"/>
                          </a:solidFill>
                        </a:rPr>
                        <a:t>+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r>
                        <a:rPr lang="fr-FR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fr-FR" baseline="300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λ</a:t>
                      </a:r>
                      <a:r>
                        <a:rPr lang="fr-FR" dirty="0" smtClean="0"/>
                        <a:t> (mS.m</a:t>
                      </a:r>
                      <a:r>
                        <a:rPr lang="fr-FR" baseline="30000" dirty="0" smtClean="0"/>
                        <a:t>2</a:t>
                      </a:r>
                      <a:r>
                        <a:rPr lang="fr-FR" baseline="0" dirty="0" smtClean="0"/>
                        <a:t>.mol</a:t>
                      </a:r>
                      <a:r>
                        <a:rPr lang="fr-FR" baseline="30000" dirty="0" smtClean="0"/>
                        <a:t>-1</a:t>
                      </a:r>
                      <a:r>
                        <a:rPr lang="fr-FR" baseline="0" dirty="0" smtClean="0"/>
                        <a:t>)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5,01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7,63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6,19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7,14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294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87288"/>
          </a:xfrm>
        </p:spPr>
        <p:txBody>
          <a:bodyPr/>
          <a:lstStyle/>
          <a:p>
            <a:r>
              <a:rPr lang="fr-FR" dirty="0" smtClean="0"/>
              <a:t>Résultats de la simulation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13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002815" y="5557404"/>
            <a:ext cx="81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V</a:t>
            </a:r>
            <a:r>
              <a:rPr lang="fr-FR" sz="1200" baseline="-25000" dirty="0" err="1" smtClean="0"/>
              <a:t>versé</a:t>
            </a:r>
            <a:r>
              <a:rPr lang="fr-FR" sz="1200" dirty="0" smtClean="0"/>
              <a:t> (</a:t>
            </a:r>
            <a:r>
              <a:rPr lang="fr-FR" sz="1200" dirty="0" err="1" smtClean="0"/>
              <a:t>mL</a:t>
            </a:r>
            <a:r>
              <a:rPr lang="fr-FR" sz="1200" dirty="0" smtClean="0"/>
              <a:t>)</a:t>
            </a:r>
            <a:endParaRPr lang="fr-FR" sz="1200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789" y="1788746"/>
            <a:ext cx="3606927" cy="2401551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8071097" y="4410421"/>
            <a:ext cx="3693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Courbe obtenue expérimentalement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343593" y="6270196"/>
            <a:ext cx="3693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Courbe obtenue expérimentalement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370143" y="5980690"/>
            <a:ext cx="1094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 smtClean="0"/>
              <a:t>V</a:t>
            </a:r>
            <a:r>
              <a:rPr lang="fr-FR" sz="1600" baseline="-25000" dirty="0" err="1" smtClean="0"/>
              <a:t>éq</a:t>
            </a:r>
            <a:r>
              <a:rPr lang="fr-FR" sz="1600" dirty="0" smtClean="0"/>
              <a:t>= 15 </a:t>
            </a:r>
            <a:r>
              <a:rPr lang="fr-FR" sz="1600" dirty="0" err="1" smtClean="0"/>
              <a:t>mL</a:t>
            </a:r>
            <a:endParaRPr lang="fr-FR" sz="1600" dirty="0"/>
          </a:p>
        </p:txBody>
      </p:sp>
      <p:pic>
        <p:nvPicPr>
          <p:cNvPr id="23" name="Image 22" descr="abcdef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" t="925" r="469" b="752"/>
          <a:stretch/>
        </p:blipFill>
        <p:spPr>
          <a:xfrm>
            <a:off x="136567" y="1420074"/>
            <a:ext cx="7852590" cy="451533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737460" y="1406419"/>
            <a:ext cx="531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(</a:t>
            </a:r>
            <a:r>
              <a:rPr lang="fr-FR" sz="1200" dirty="0" smtClean="0"/>
              <a:t>S/m)</a:t>
            </a:r>
            <a:endParaRPr lang="fr-FR" sz="1200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4902748" y="5684922"/>
            <a:ext cx="0" cy="2613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125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33399" y="0"/>
            <a:ext cx="10058400" cy="696525"/>
          </a:xfrm>
        </p:spPr>
        <p:txBody>
          <a:bodyPr>
            <a:normAutofit/>
          </a:bodyPr>
          <a:lstStyle/>
          <a:p>
            <a:r>
              <a:rPr lang="fr-FR" dirty="0" smtClean="0"/>
              <a:t>Contrôle de la qualité d’un vinaigre commercial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z="1600" smtClean="0"/>
              <a:t>14</a:t>
            </a:fld>
            <a:endParaRPr lang="fr-FR" sz="160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90" y="1217544"/>
            <a:ext cx="2892893" cy="386216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969625" y="5216040"/>
            <a:ext cx="26359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u="sng" dirty="0" smtClean="0"/>
              <a:t>Vinaigre d’alcool incolore, 8° </a:t>
            </a:r>
            <a:endParaRPr lang="fr-FR" sz="1600" b="1" u="sng" dirty="0"/>
          </a:p>
        </p:txBody>
      </p:sp>
      <p:sp>
        <p:nvSpPr>
          <p:cNvPr id="7" name="ZoneTexte 6"/>
          <p:cNvSpPr txBox="1"/>
          <p:nvPr/>
        </p:nvSpPr>
        <p:spPr>
          <a:xfrm>
            <a:off x="191194" y="5857803"/>
            <a:ext cx="4330332" cy="584776"/>
          </a:xfrm>
          <a:prstGeom prst="rect">
            <a:avLst/>
          </a:prstGeom>
          <a:noFill/>
          <a:ln>
            <a:solidFill>
              <a:srgbClr val="C26B6F"/>
            </a:solidFill>
          </a:ln>
        </p:spPr>
        <p:txBody>
          <a:bodyPr wrap="none" rtlCol="0">
            <a:spAutoFit/>
          </a:bodyPr>
          <a:lstStyle/>
          <a:p>
            <a:r>
              <a:rPr lang="fr-FR" sz="1600" dirty="0" smtClean="0"/>
              <a:t>8°= 8 % en masse d’acide éthanoïque </a:t>
            </a:r>
          </a:p>
          <a:p>
            <a:r>
              <a:rPr lang="fr-FR" sz="1600" dirty="0" smtClean="0"/>
              <a:t>    = 8 g. d’acide éthanoïque dans 100g de vinaigre</a:t>
            </a:r>
            <a:endParaRPr lang="fr-FR" sz="1600" dirty="0"/>
          </a:p>
        </p:txBody>
      </p:sp>
      <p:sp>
        <p:nvSpPr>
          <p:cNvPr id="14" name="ZoneTexte 13"/>
          <p:cNvSpPr txBox="1"/>
          <p:nvPr/>
        </p:nvSpPr>
        <p:spPr>
          <a:xfrm>
            <a:off x="6377669" y="5257002"/>
            <a:ext cx="40097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i="1" u="sng" dirty="0" smtClean="0"/>
              <a:t>Réaction support de titrage :</a:t>
            </a:r>
          </a:p>
          <a:p>
            <a:r>
              <a:rPr lang="fr-FR" sz="1600" dirty="0" smtClean="0"/>
              <a:t> CH</a:t>
            </a:r>
            <a:r>
              <a:rPr lang="fr-FR" sz="1600" baseline="-25000" dirty="0" smtClean="0"/>
              <a:t>3</a:t>
            </a:r>
            <a:r>
              <a:rPr lang="fr-FR" sz="1600" dirty="0" smtClean="0"/>
              <a:t>COOH</a:t>
            </a:r>
            <a:r>
              <a:rPr lang="fr-FR" sz="1600" baseline="-25000" dirty="0" smtClean="0"/>
              <a:t>(</a:t>
            </a:r>
            <a:r>
              <a:rPr lang="fr-FR" sz="1600" baseline="-25000" dirty="0" err="1" smtClean="0"/>
              <a:t>aq</a:t>
            </a:r>
            <a:r>
              <a:rPr lang="fr-FR" sz="1600" baseline="-25000" dirty="0" smtClean="0"/>
              <a:t>) </a:t>
            </a:r>
            <a:r>
              <a:rPr lang="fr-FR" sz="1600" dirty="0" smtClean="0"/>
              <a:t>+ HO-</a:t>
            </a:r>
            <a:r>
              <a:rPr lang="fr-FR" sz="1600" baseline="-25000" dirty="0" smtClean="0"/>
              <a:t>(</a:t>
            </a:r>
            <a:r>
              <a:rPr lang="fr-FR" sz="1600" baseline="-25000" dirty="0" err="1" smtClean="0"/>
              <a:t>aq</a:t>
            </a:r>
            <a:r>
              <a:rPr lang="fr-FR" sz="1600" baseline="-25000" dirty="0" smtClean="0"/>
              <a:t>)</a:t>
            </a:r>
            <a:r>
              <a:rPr lang="fr-FR" sz="1600" dirty="0" smtClean="0"/>
              <a:t> </a:t>
            </a:r>
            <a:r>
              <a:rPr lang="fr-FR" sz="1600" dirty="0" smtClean="0">
                <a:latin typeface="Wingdings"/>
                <a:ea typeface="Wingdings"/>
                <a:cs typeface="Wingdings"/>
                <a:sym typeface="Wingdings"/>
              </a:rPr>
              <a:t> </a:t>
            </a:r>
            <a:r>
              <a:rPr lang="fr-FR" sz="1600" dirty="0" smtClean="0"/>
              <a:t>CH</a:t>
            </a:r>
            <a:r>
              <a:rPr lang="fr-FR" sz="1600" baseline="-25000" dirty="0" smtClean="0"/>
              <a:t>3</a:t>
            </a:r>
            <a:r>
              <a:rPr lang="fr-FR" sz="1600" dirty="0" smtClean="0"/>
              <a:t>COO</a:t>
            </a:r>
            <a:r>
              <a:rPr lang="fr-FR" sz="1600" baseline="30000" dirty="0" smtClean="0"/>
              <a:t>-</a:t>
            </a:r>
            <a:r>
              <a:rPr lang="fr-FR" sz="1600" baseline="-25000" dirty="0" smtClean="0"/>
              <a:t>(</a:t>
            </a:r>
            <a:r>
              <a:rPr lang="fr-FR" sz="1600" baseline="-25000" dirty="0" err="1" smtClean="0"/>
              <a:t>aq</a:t>
            </a:r>
            <a:r>
              <a:rPr lang="fr-FR" sz="1600" baseline="-25000" dirty="0" smtClean="0"/>
              <a:t>)</a:t>
            </a:r>
            <a:r>
              <a:rPr lang="fr-FR" sz="1600" dirty="0" smtClean="0"/>
              <a:t> +H</a:t>
            </a:r>
            <a:r>
              <a:rPr lang="fr-FR" sz="1600" baseline="-25000" dirty="0" smtClean="0"/>
              <a:t>2</a:t>
            </a:r>
            <a:r>
              <a:rPr lang="fr-FR" sz="1600" dirty="0" smtClean="0"/>
              <a:t>O</a:t>
            </a:r>
            <a:r>
              <a:rPr lang="fr-FR" sz="1600" baseline="-25000" dirty="0" smtClean="0"/>
              <a:t>(l)</a:t>
            </a:r>
            <a:r>
              <a:rPr lang="fr-FR" sz="1600" dirty="0" smtClean="0"/>
              <a:t> </a:t>
            </a:r>
            <a:endParaRPr lang="fr-FR" sz="1600" dirty="0"/>
          </a:p>
        </p:txBody>
      </p:sp>
      <p:sp>
        <p:nvSpPr>
          <p:cNvPr id="15" name="ZoneTexte 14"/>
          <p:cNvSpPr txBox="1"/>
          <p:nvPr/>
        </p:nvSpPr>
        <p:spPr>
          <a:xfrm>
            <a:off x="6432295" y="6035313"/>
            <a:ext cx="32559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A l’équivalence, n(CH</a:t>
            </a:r>
            <a:r>
              <a:rPr lang="fr-FR" sz="1600" baseline="-25000" dirty="0" smtClean="0"/>
              <a:t>3</a:t>
            </a:r>
            <a:r>
              <a:rPr lang="fr-FR" sz="1600" dirty="0" smtClean="0"/>
              <a:t>COOH)=n(</a:t>
            </a:r>
            <a:r>
              <a:rPr lang="fr-FR" sz="1600" dirty="0"/>
              <a:t>HO</a:t>
            </a:r>
            <a:r>
              <a:rPr lang="fr-FR" sz="1600" dirty="0" smtClean="0"/>
              <a:t>-)</a:t>
            </a:r>
          </a:p>
          <a:p>
            <a:r>
              <a:rPr lang="fr-FR" sz="1600" dirty="0"/>
              <a:t> </a:t>
            </a:r>
            <a:r>
              <a:rPr lang="fr-FR" sz="1600" dirty="0" smtClean="0"/>
              <a:t>                            soit C.V=C</a:t>
            </a:r>
            <a:r>
              <a:rPr lang="fr-FR" sz="1600" baseline="-25000" dirty="0" smtClean="0"/>
              <a:t>0</a:t>
            </a:r>
            <a:r>
              <a:rPr lang="fr-FR" sz="1600" dirty="0" smtClean="0"/>
              <a:t>.V</a:t>
            </a:r>
            <a:r>
              <a:rPr lang="fr-FR" sz="1600" baseline="-25000" dirty="0" smtClean="0"/>
              <a:t>éq</a:t>
            </a:r>
            <a:endParaRPr lang="fr-FR" sz="160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xmlns="" id="{F27BAB4A-03B5-444C-87D5-A3D98E3C0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796" y="1422102"/>
            <a:ext cx="4772903" cy="3562215"/>
          </a:xfrm>
          <a:prstGeom prst="rect">
            <a:avLst/>
          </a:prstGeom>
        </p:spPr>
      </p:pic>
      <p:cxnSp>
        <p:nvCxnSpPr>
          <p:cNvPr id="16" name="Connecteur en arc 15"/>
          <p:cNvCxnSpPr>
            <a:stCxn id="20" idx="0"/>
          </p:cNvCxnSpPr>
          <p:nvPr/>
        </p:nvCxnSpPr>
        <p:spPr>
          <a:xfrm rot="16200000" flipH="1" flipV="1">
            <a:off x="5455286" y="2941129"/>
            <a:ext cx="1323754" cy="1321029"/>
          </a:xfrm>
          <a:prstGeom prst="curvedConnector3">
            <a:avLst>
              <a:gd name="adj1" fmla="val -17269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4726959" y="4276326"/>
            <a:ext cx="1028732" cy="60016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fr-FR" sz="1100" dirty="0" smtClean="0"/>
              <a:t>pH-</a:t>
            </a:r>
            <a:r>
              <a:rPr lang="fr-FR" sz="1100" dirty="0" smtClean="0"/>
              <a:t>mètre</a:t>
            </a:r>
          </a:p>
          <a:p>
            <a:endParaRPr lang="fr-FR" sz="1100" dirty="0"/>
          </a:p>
          <a:p>
            <a:endParaRPr lang="fr-FR" sz="1100" dirty="0"/>
          </a:p>
        </p:txBody>
      </p:sp>
      <p:sp>
        <p:nvSpPr>
          <p:cNvPr id="18" name="Rectangle 17"/>
          <p:cNvSpPr/>
          <p:nvPr/>
        </p:nvSpPr>
        <p:spPr>
          <a:xfrm>
            <a:off x="6848238" y="2937567"/>
            <a:ext cx="45719" cy="1071615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18"/>
          <p:cNvCxnSpPr/>
          <p:nvPr/>
        </p:nvCxnSpPr>
        <p:spPr>
          <a:xfrm flipV="1">
            <a:off x="5947395" y="3082243"/>
            <a:ext cx="882732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8043783" y="3645772"/>
            <a:ext cx="3139802" cy="1323439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fr-FR" sz="1600" dirty="0" smtClean="0"/>
              <a:t>V=1 </a:t>
            </a:r>
            <a:r>
              <a:rPr lang="fr-FR" sz="1600" dirty="0" err="1" smtClean="0"/>
              <a:t>mL</a:t>
            </a:r>
            <a:r>
              <a:rPr lang="fr-FR" sz="1600" dirty="0" smtClean="0"/>
              <a:t> de vinaigre (pipette jaugée)</a:t>
            </a:r>
          </a:p>
          <a:p>
            <a:r>
              <a:rPr lang="fr-FR" sz="1600" dirty="0" smtClean="0"/>
              <a:t> + eau (~19mL)</a:t>
            </a:r>
          </a:p>
          <a:p>
            <a:endParaRPr lang="fr-FR" sz="1600" dirty="0"/>
          </a:p>
          <a:p>
            <a:endParaRPr lang="fr-FR" sz="1600" dirty="0" smtClean="0"/>
          </a:p>
          <a:p>
            <a:endParaRPr lang="fr-FR" sz="1600" dirty="0"/>
          </a:p>
        </p:txBody>
      </p:sp>
      <p:sp>
        <p:nvSpPr>
          <p:cNvPr id="11" name="ZoneTexte 10"/>
          <p:cNvSpPr txBox="1"/>
          <p:nvPr/>
        </p:nvSpPr>
        <p:spPr>
          <a:xfrm>
            <a:off x="8207664" y="1542965"/>
            <a:ext cx="261053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600" dirty="0" err="1" smtClean="0"/>
              <a:t>NaOH</a:t>
            </a:r>
            <a:r>
              <a:rPr lang="fr-FR" sz="1600" dirty="0" smtClean="0"/>
              <a:t> à C</a:t>
            </a:r>
            <a:r>
              <a:rPr lang="fr-FR" sz="1600" baseline="-25000" dirty="0" smtClean="0"/>
              <a:t>0</a:t>
            </a:r>
            <a:r>
              <a:rPr lang="fr-FR" sz="1600" dirty="0" smtClean="0"/>
              <a:t>=0,1 mol/L</a:t>
            </a:r>
          </a:p>
          <a:p>
            <a:endParaRPr lang="fr-FR" sz="1600" dirty="0"/>
          </a:p>
          <a:p>
            <a:endParaRPr lang="fr-FR" sz="1600" dirty="0"/>
          </a:p>
        </p:txBody>
      </p:sp>
      <p:sp>
        <p:nvSpPr>
          <p:cNvPr id="20" name="Rectangle 19"/>
          <p:cNvSpPr/>
          <p:nvPr/>
        </p:nvSpPr>
        <p:spPr>
          <a:xfrm>
            <a:off x="6754817" y="2939767"/>
            <a:ext cx="45719" cy="1071615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Connecteur en arc 20"/>
          <p:cNvCxnSpPr/>
          <p:nvPr/>
        </p:nvCxnSpPr>
        <p:spPr>
          <a:xfrm rot="10800000" flipV="1">
            <a:off x="5421702" y="2926111"/>
            <a:ext cx="1437920" cy="1363869"/>
          </a:xfrm>
          <a:prstGeom prst="curvedConnector2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endCxn id="18" idx="3"/>
          </p:cNvCxnSpPr>
          <p:nvPr/>
        </p:nvCxnSpPr>
        <p:spPr>
          <a:xfrm flipH="1">
            <a:off x="6893957" y="3454601"/>
            <a:ext cx="1095200" cy="0"/>
          </a:xfrm>
          <a:prstGeom prst="straightConnector1">
            <a:avLst/>
          </a:prstGeom>
          <a:ln w="952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8153036" y="3277094"/>
            <a:ext cx="3369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Électrode de verre + électrode de référence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992774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68124"/>
            <a:ext cx="10058400" cy="587288"/>
          </a:xfrm>
        </p:spPr>
        <p:txBody>
          <a:bodyPr/>
          <a:lstStyle/>
          <a:p>
            <a:r>
              <a:rPr lang="fr-FR" dirty="0" smtClean="0"/>
              <a:t>Résultats de la simulation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15</a:t>
            </a:fld>
            <a:endParaRPr lang="fr-FR"/>
          </a:p>
        </p:txBody>
      </p:sp>
      <p:pic>
        <p:nvPicPr>
          <p:cNvPr id="3" name="Image 2" descr="titrage vinaigr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20" y="710035"/>
            <a:ext cx="10024002" cy="5811158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0665867" y="6048968"/>
            <a:ext cx="81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V</a:t>
            </a:r>
            <a:r>
              <a:rPr lang="fr-FR" sz="1200" baseline="-25000" dirty="0" err="1" smtClean="0"/>
              <a:t>versé</a:t>
            </a:r>
            <a:r>
              <a:rPr lang="fr-FR" sz="1200" dirty="0" smtClean="0"/>
              <a:t> (</a:t>
            </a:r>
            <a:r>
              <a:rPr lang="fr-FR" sz="1200" dirty="0" err="1" smtClean="0"/>
              <a:t>mL</a:t>
            </a:r>
            <a:r>
              <a:rPr lang="fr-FR" sz="1200" dirty="0" smtClean="0"/>
              <a:t>)</a:t>
            </a:r>
            <a:endParaRPr lang="fr-FR" sz="1200" dirty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4615957" y="587145"/>
            <a:ext cx="4165287" cy="31542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V="1">
            <a:off x="5382907" y="2323474"/>
            <a:ext cx="4165287" cy="31542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7975500" y="1201601"/>
            <a:ext cx="1215445" cy="139276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 flipV="1">
            <a:off x="5164401" y="1299382"/>
            <a:ext cx="4165287" cy="315420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V="1">
            <a:off x="8139381" y="1529310"/>
            <a:ext cx="286790" cy="546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/>
          <p:cNvCxnSpPr/>
          <p:nvPr/>
        </p:nvCxnSpPr>
        <p:spPr>
          <a:xfrm flipV="1">
            <a:off x="8223496" y="1613435"/>
            <a:ext cx="286790" cy="546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V="1">
            <a:off x="8701481" y="2159619"/>
            <a:ext cx="286790" cy="546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 flipV="1">
            <a:off x="8785596" y="2243744"/>
            <a:ext cx="286790" cy="546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>
            <a:off x="7347293" y="2840147"/>
            <a:ext cx="37253" cy="341363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>
            <a:off x="7074160" y="6281094"/>
            <a:ext cx="551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Véq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9434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28936E8-F261-4E24-A12E-437677B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 choix faire 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26569A24-3A68-4E87-AE8E-B23B7537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16</a:t>
            </a:fld>
            <a:endParaRPr lang="fr-FR"/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xmlns="" id="{BE29BB54-A4D0-43B6-9C4E-4DA02A2F4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374642"/>
              </p:ext>
            </p:extLst>
          </p:nvPr>
        </p:nvGraphicFramePr>
        <p:xfrm>
          <a:off x="1786180" y="2283427"/>
          <a:ext cx="8127999" cy="32105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xmlns="" val="28871197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2082908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15054468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de dosage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Étalonnage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Titrage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312031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Méthode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Non destructrice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Destructrice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92729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Suivi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Spectrophotométrique</a:t>
                      </a:r>
                    </a:p>
                    <a:p>
                      <a:pPr algn="ctr"/>
                      <a:r>
                        <a:rPr lang="fr-FR" dirty="0"/>
                        <a:t>Conductimétrique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Conductimétrie</a:t>
                      </a:r>
                    </a:p>
                    <a:p>
                      <a:pPr algn="ctr"/>
                      <a:r>
                        <a:rPr lang="fr-FR" dirty="0"/>
                        <a:t>pH-métrique</a:t>
                      </a:r>
                    </a:p>
                    <a:p>
                      <a:pPr algn="ctr"/>
                      <a:r>
                        <a:rPr lang="fr-FR" dirty="0"/>
                        <a:t>Colorimétrique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34061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Avantages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Réutilisable (une fois l’étalonnage réalisé)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Rapide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93726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Inconvénients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Long (étalonnage)</a:t>
                      </a:r>
                    </a:p>
                    <a:p>
                      <a:pPr algn="ctr"/>
                      <a:r>
                        <a:rPr lang="fr-FR" dirty="0"/>
                        <a:t>Nécessité d’avoir le produit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Destructeur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23191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86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04D7CDB-969F-4FB7-8829-4F11715B0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789" y="121328"/>
            <a:ext cx="10058400" cy="765069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La nécessité d’un contrôle qualité des produits qui nous entourent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468C2EA9-33B5-4DFF-8167-BF677364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2</a:t>
            </a:fld>
            <a:endParaRPr lang="fr-FR"/>
          </a:p>
        </p:txBody>
      </p:sp>
      <p:pic>
        <p:nvPicPr>
          <p:cNvPr id="1038" name="Picture 14" descr="Sérum physiologique stérile 250 ml">
            <a:extLst>
              <a:ext uri="{FF2B5EF4-FFF2-40B4-BE49-F238E27FC236}">
                <a16:creationId xmlns:a16="http://schemas.microsoft.com/office/drawing/2014/main" xmlns="" id="{299D3FFB-665E-4E93-B6EF-88562984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258" y="1179772"/>
            <a:ext cx="1800227" cy="180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197" y="1203910"/>
            <a:ext cx="1715937" cy="171593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164135" y="2976705"/>
            <a:ext cx="3695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Colorants alimentaires dans le sirop</a:t>
            </a:r>
            <a:endParaRPr lang="fr-FR" i="1" u="sng" dirty="0"/>
          </a:p>
        </p:txBody>
      </p:sp>
      <p:sp>
        <p:nvSpPr>
          <p:cNvPr id="8" name="ZoneTexte 7"/>
          <p:cNvSpPr txBox="1"/>
          <p:nvPr/>
        </p:nvSpPr>
        <p:spPr>
          <a:xfrm>
            <a:off x="1283195" y="5767721"/>
            <a:ext cx="4477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Acide éthanoïque dans les Produits ménagers</a:t>
            </a:r>
            <a:endParaRPr lang="fr-FR" i="1" u="sng" dirty="0"/>
          </a:p>
        </p:txBody>
      </p:sp>
      <p:sp>
        <p:nvSpPr>
          <p:cNvPr id="9" name="ZoneTexte 8"/>
          <p:cNvSpPr txBox="1"/>
          <p:nvPr/>
        </p:nvSpPr>
        <p:spPr>
          <a:xfrm>
            <a:off x="7844682" y="2950244"/>
            <a:ext cx="3388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err="1" smtClean="0"/>
              <a:t>NaCl</a:t>
            </a:r>
            <a:r>
              <a:rPr lang="fr-FR" i="1" u="sng" dirty="0" smtClean="0"/>
              <a:t> dans le Sérum Physiologique</a:t>
            </a:r>
            <a:endParaRPr lang="fr-FR" i="1" u="sng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/>
          <a:srcRect l="14031" r="22991" b="9843"/>
          <a:stretch/>
        </p:blipFill>
        <p:spPr>
          <a:xfrm>
            <a:off x="6865751" y="3541212"/>
            <a:ext cx="2473787" cy="1763940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7275845" y="5820641"/>
            <a:ext cx="38739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i="1" u="sng" dirty="0" smtClean="0"/>
              <a:t>Contrôle qualité de l’eau (Cl</a:t>
            </a:r>
            <a:r>
              <a:rPr lang="fr-FR" i="1" u="sng" baseline="30000" dirty="0" smtClean="0"/>
              <a:t>-</a:t>
            </a:r>
            <a:r>
              <a:rPr lang="fr-FR" i="1" u="sng" dirty="0" smtClean="0"/>
              <a:t>, éventuels</a:t>
            </a:r>
          </a:p>
          <a:p>
            <a:pPr algn="ctr"/>
            <a:r>
              <a:rPr lang="fr-FR" i="1" u="sng" dirty="0"/>
              <a:t>p</a:t>
            </a:r>
            <a:r>
              <a:rPr lang="fr-FR" i="1" u="sng" dirty="0" smtClean="0"/>
              <a:t>ollutions: Pb</a:t>
            </a:r>
            <a:r>
              <a:rPr lang="fr-FR" i="1" u="sng" baseline="30000" dirty="0" smtClean="0"/>
              <a:t>2+</a:t>
            </a:r>
            <a:r>
              <a:rPr lang="fr-FR" i="1" u="sng" dirty="0" smtClean="0"/>
              <a:t>,Fe</a:t>
            </a:r>
            <a:r>
              <a:rPr lang="fr-FR" i="1" u="sng" baseline="30000" dirty="0" smtClean="0"/>
              <a:t>2+</a:t>
            </a:r>
            <a:r>
              <a:rPr lang="fr-FR" i="1" u="sng" dirty="0" smtClean="0"/>
              <a:t>…)</a:t>
            </a:r>
            <a:endParaRPr lang="fr-FR" i="1" u="sng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/>
          <a:srcRect l="4147" t="6782" r="25317" b="5809"/>
          <a:stretch/>
        </p:blipFill>
        <p:spPr>
          <a:xfrm>
            <a:off x="9418912" y="3545587"/>
            <a:ext cx="2072752" cy="1759563"/>
          </a:xfrm>
          <a:prstGeom prst="rect">
            <a:avLst/>
          </a:prstGeom>
        </p:spPr>
      </p:pic>
      <p:sp>
        <p:nvSpPr>
          <p:cNvPr id="14" name="Croix 13"/>
          <p:cNvSpPr/>
          <p:nvPr/>
        </p:nvSpPr>
        <p:spPr>
          <a:xfrm>
            <a:off x="-881620" y="286729"/>
            <a:ext cx="13650618" cy="6294749"/>
          </a:xfrm>
          <a:prstGeom prst="mathPlus">
            <a:avLst>
              <a:gd name="adj1" fmla="val 0"/>
            </a:avLst>
          </a:prstGeom>
          <a:ln>
            <a:solidFill>
              <a:srgbClr val="C26B6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2765" y="3495565"/>
            <a:ext cx="1718418" cy="22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58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AE3AD004-D3E2-4390-BF41-1A059C96A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92403"/>
          </a:xfrm>
        </p:spPr>
        <p:txBody>
          <a:bodyPr/>
          <a:lstStyle/>
          <a:p>
            <a:r>
              <a:rPr lang="fr-FR" dirty="0"/>
              <a:t>Spectrophotométrie et échelle de teinte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CBD95112-9BE6-4687-9303-8DECC82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3</a:t>
            </a:fld>
            <a:endParaRPr lang="fr-FR"/>
          </a:p>
        </p:txBody>
      </p:sp>
      <p:pic>
        <p:nvPicPr>
          <p:cNvPr id="1026" name="Picture 2" descr="Spectrophotomètre PRIM Advanced | Conatex matériel didactique ...">
            <a:extLst>
              <a:ext uri="{FF2B5EF4-FFF2-40B4-BE49-F238E27FC236}">
                <a16:creationId xmlns="" xmlns:a16="http://schemas.microsoft.com/office/drawing/2014/main" id="{AA6C179E-D241-4967-AC9B-B60EC0C86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56" y="1922602"/>
            <a:ext cx="3866322" cy="386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Capture d’écran 2020-05-17 à 16.14.3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" r="6281"/>
          <a:stretch/>
        </p:blipFill>
        <p:spPr>
          <a:xfrm>
            <a:off x="6525880" y="1884043"/>
            <a:ext cx="5355336" cy="3455191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8265080" y="5870211"/>
            <a:ext cx="3806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Extrait de techniques </a:t>
            </a:r>
            <a:r>
              <a:rPr lang="fr-FR" sz="1200" dirty="0"/>
              <a:t>expérimentale en chimie TP DUNOD</a:t>
            </a:r>
          </a:p>
        </p:txBody>
      </p:sp>
    </p:spTree>
    <p:extLst>
      <p:ext uri="{BB962C8B-B14F-4D97-AF65-F5344CB8AC3E}">
        <p14:creationId xmlns:p14="http://schemas.microsoft.com/office/powerpoint/2010/main" val="1856416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37489"/>
          </a:xfrm>
        </p:spPr>
        <p:txBody>
          <a:bodyPr/>
          <a:lstStyle/>
          <a:p>
            <a:r>
              <a:rPr lang="fr-FR" dirty="0" smtClean="0"/>
              <a:t>Sirop de menthe, composition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873" y="1496899"/>
            <a:ext cx="2730500" cy="2349500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2062158" y="3550184"/>
            <a:ext cx="1215446" cy="3140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87684" y="4150985"/>
            <a:ext cx="2666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E102 = Jaune de </a:t>
            </a:r>
            <a:r>
              <a:rPr lang="fr-FR" dirty="0" err="1"/>
              <a:t>t</a:t>
            </a:r>
            <a:r>
              <a:rPr lang="fr-FR" dirty="0" err="1" smtClean="0"/>
              <a:t>artrazine</a:t>
            </a:r>
            <a:endParaRPr lang="fr-FR" dirty="0" smtClean="0"/>
          </a:p>
          <a:p>
            <a:r>
              <a:rPr lang="fr-FR" dirty="0"/>
              <a:t>E</a:t>
            </a:r>
            <a:r>
              <a:rPr lang="fr-FR" dirty="0" smtClean="0"/>
              <a:t>131 = Bleu patenté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4779833" y="4560620"/>
            <a:ext cx="4993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Spectre UV-Visible du sirop de menthe dilué 10 fois </a:t>
            </a:r>
          </a:p>
          <a:p>
            <a:r>
              <a:rPr lang="fr-FR" dirty="0" smtClean="0"/>
              <a:t>(superposé aux spectres des colorants)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887684" y="5816840"/>
            <a:ext cx="5874776" cy="369332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Bleu patenté : </a:t>
            </a:r>
            <a:r>
              <a:rPr lang="fr-FR" dirty="0"/>
              <a:t>dose journalière admissible de 2.5 mg/kg/</a:t>
            </a:r>
            <a:r>
              <a:rPr lang="fr-FR" dirty="0" smtClean="0"/>
              <a:t>jour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3912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215A3974-13FA-4898-8CA2-4B3CC303F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327" y="136404"/>
            <a:ext cx="10058400" cy="723834"/>
          </a:xfrm>
        </p:spPr>
        <p:txBody>
          <a:bodyPr>
            <a:normAutofit fontScale="90000"/>
          </a:bodyPr>
          <a:lstStyle/>
          <a:p>
            <a:r>
              <a:rPr lang="fr-FR" dirty="0"/>
              <a:t>Dosage spectrophotométrique </a:t>
            </a:r>
            <a:br>
              <a:rPr lang="fr-FR" dirty="0"/>
            </a:br>
            <a:r>
              <a:rPr lang="fr-FR" dirty="0"/>
              <a:t>par étalonnage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973C0716-CAA1-46AA-88B6-C84C7729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D1C22A01-FB4A-498C-A622-9D297AEC4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515" y="1979216"/>
            <a:ext cx="3314700" cy="177165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2954C6FE-2398-4F3C-9736-97BAB835C8FF}"/>
              </a:ext>
            </a:extLst>
          </p:cNvPr>
          <p:cNvSpPr txBox="1"/>
          <p:nvPr/>
        </p:nvSpPr>
        <p:spPr>
          <a:xfrm>
            <a:off x="9111220" y="5979648"/>
            <a:ext cx="3115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Image et courbe issues d’un TP</a:t>
            </a:r>
          </a:p>
        </p:txBody>
      </p:sp>
      <p:graphicFrame>
        <p:nvGraphicFramePr>
          <p:cNvPr id="9" name="Graphique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0368298"/>
              </p:ext>
            </p:extLst>
          </p:nvPr>
        </p:nvGraphicFramePr>
        <p:xfrm>
          <a:off x="388068" y="1347859"/>
          <a:ext cx="7810500" cy="511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Connecteur droit 5"/>
          <p:cNvCxnSpPr/>
          <p:nvPr/>
        </p:nvCxnSpPr>
        <p:spPr>
          <a:xfrm>
            <a:off x="1201788" y="3536530"/>
            <a:ext cx="2362605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 flipH="1">
            <a:off x="3564393" y="3525075"/>
            <a:ext cx="2177" cy="2332729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833059" y="3386332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0,83</a:t>
            </a:r>
            <a:endParaRPr lang="fr-FR" sz="1000" dirty="0"/>
          </a:p>
        </p:txBody>
      </p:sp>
      <p:sp>
        <p:nvSpPr>
          <p:cNvPr id="14" name="ZoneTexte 13"/>
          <p:cNvSpPr txBox="1"/>
          <p:nvPr/>
        </p:nvSpPr>
        <p:spPr>
          <a:xfrm>
            <a:off x="3427827" y="5885114"/>
            <a:ext cx="351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5,3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496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02612" y="383761"/>
            <a:ext cx="66717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spc="-38" dirty="0">
                <a:solidFill>
                  <a:srgbClr val="CF8182"/>
                </a:solidFill>
                <a:latin typeface="+mj-lt"/>
                <a:ea typeface="+mj-ea"/>
                <a:cs typeface="+mj-cs"/>
              </a:rPr>
              <a:t>Contrôle qualité d’un sérum physiologique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360" y="980897"/>
            <a:ext cx="4789561" cy="3592171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202613" y="4545041"/>
            <a:ext cx="494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/>
              <a:t>Sérum Physiologique concentration massique 9g/L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1733644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913803F-A322-4DC6-84CC-BBD4D923F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14055"/>
            <a:ext cx="10058400" cy="617687"/>
          </a:xfrm>
        </p:spPr>
        <p:txBody>
          <a:bodyPr/>
          <a:lstStyle/>
          <a:p>
            <a:r>
              <a:rPr lang="fr-FR" dirty="0"/>
              <a:t>Lois de Beer-Lambert et Kohlrausch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ABB84AC8-99B9-4CE5-B072-6DBCF7CFF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7</a:t>
            </a:fld>
            <a:endParaRPr lang="fr-FR"/>
          </a:p>
        </p:txBody>
      </p:sp>
      <p:graphicFrame>
        <p:nvGraphicFramePr>
          <p:cNvPr id="5" name="Tableau 5">
            <a:extLst>
              <a:ext uri="{FF2B5EF4-FFF2-40B4-BE49-F238E27FC236}">
                <a16:creationId xmlns:mc="http://schemas.openxmlformats.org/markup-compatibility/2006" xmlns:a14="http://schemas.microsoft.com/office/drawing/2010/main" xmlns:a16="http://schemas.microsoft.com/office/drawing/2014/main" xmlns="" id="{C2F62498-5FDD-4DDD-ACC3-DFCD659B98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955068"/>
              </p:ext>
            </p:extLst>
          </p:nvPr>
        </p:nvGraphicFramePr>
        <p:xfrm>
          <a:off x="1044054" y="1241815"/>
          <a:ext cx="9858072" cy="37417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86024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2041408244"/>
                    </a:ext>
                  </a:extLst>
                </a:gridCol>
                <a:gridCol w="3286024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860143643"/>
                    </a:ext>
                  </a:extLst>
                </a:gridCol>
                <a:gridCol w="3286024">
                  <a:extLst>
                    <a:ext uri="{9D8B030D-6E8A-4147-A177-3AD203B41FA5}">
                      <a16:colId xmlns:mc="http://schemas.openxmlformats.org/markup-compatibility/2006" xmlns:a14="http://schemas.microsoft.com/office/drawing/2010/main" xmlns:a16="http://schemas.microsoft.com/office/drawing/2014/main" xmlns="" val="1064913373"/>
                    </a:ext>
                  </a:extLst>
                </a:gridCol>
              </a:tblGrid>
              <a:tr h="523009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Technique utilisée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Spectrophotométrie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Conductimétrie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120992925"/>
                  </a:ext>
                </a:extLst>
              </a:tr>
              <a:tr h="523009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Phénomène physique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Absorption de la lumière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Conduction du courant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082954524"/>
                  </a:ext>
                </a:extLst>
              </a:tr>
              <a:tr h="904610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Loi de </a:t>
                      </a:r>
                      <a:r>
                        <a:rPr lang="fr-FR" b="1" dirty="0" err="1" smtClean="0"/>
                        <a:t>Beer</a:t>
                      </a:r>
                      <a:r>
                        <a:rPr lang="fr-FR" b="1" dirty="0" smtClean="0"/>
                        <a:t>-Lambert </a:t>
                      </a:r>
                    </a:p>
                    <a:p>
                      <a:pPr algn="ctr"/>
                      <a:r>
                        <a:rPr lang="fr-FR" b="0" i="1" dirty="0" smtClean="0"/>
                        <a:t>A=</a:t>
                      </a:r>
                      <a:r>
                        <a:rPr lang="fr-FR" b="0" i="1" dirty="0" err="1" smtClean="0"/>
                        <a:t>ε.l</a:t>
                      </a:r>
                      <a:r>
                        <a:rPr lang="fr-FR" b="0" i="1" dirty="0" smtClean="0"/>
                        <a:t>.[E131</a:t>
                      </a:r>
                      <a:r>
                        <a:rPr lang="fr-FR" b="0" dirty="0" smtClean="0"/>
                        <a:t>]</a:t>
                      </a:r>
                      <a:endParaRPr lang="fr-FR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 smtClean="0"/>
                        <a:t>Loi de Kohlrausch</a:t>
                      </a:r>
                    </a:p>
                    <a:p>
                      <a:pPr algn="ctr"/>
                      <a:r>
                        <a:rPr lang="fr-FR" b="0" dirty="0" err="1" smtClean="0"/>
                        <a:t>σ</a:t>
                      </a:r>
                      <a:r>
                        <a:rPr lang="fr-FR" b="0" dirty="0" smtClean="0"/>
                        <a:t>=</a:t>
                      </a:r>
                      <a:r>
                        <a:rPr lang="fr-FR" b="0" dirty="0" err="1" smtClean="0"/>
                        <a:t>λ°</a:t>
                      </a:r>
                      <a:r>
                        <a:rPr lang="fr-FR" b="0" baseline="-25000" dirty="0" err="1" smtClean="0"/>
                        <a:t>Na</a:t>
                      </a:r>
                      <a:r>
                        <a:rPr lang="fr-FR" b="0" baseline="-25000" dirty="0" smtClean="0"/>
                        <a:t>+</a:t>
                      </a:r>
                      <a:r>
                        <a:rPr lang="fr-FR" b="0" baseline="0" dirty="0" smtClean="0"/>
                        <a:t>.[Na</a:t>
                      </a:r>
                      <a:r>
                        <a:rPr lang="fr-FR" b="0" baseline="30000" dirty="0" smtClean="0"/>
                        <a:t>+</a:t>
                      </a:r>
                      <a:r>
                        <a:rPr lang="fr-FR" b="0" baseline="0" dirty="0" smtClean="0"/>
                        <a:t>]+</a:t>
                      </a:r>
                      <a:r>
                        <a:rPr lang="fr-FR" b="0" dirty="0" err="1" smtClean="0"/>
                        <a:t>λ°</a:t>
                      </a:r>
                      <a:r>
                        <a:rPr lang="fr-FR" b="0" baseline="-25000" dirty="0" err="1" smtClean="0"/>
                        <a:t>Cl</a:t>
                      </a:r>
                      <a:r>
                        <a:rPr lang="fr-FR" b="0" baseline="-25000" dirty="0" smtClean="0"/>
                        <a:t>-</a:t>
                      </a:r>
                      <a:r>
                        <a:rPr lang="fr-FR" b="0" baseline="0" dirty="0" smtClean="0"/>
                        <a:t>.[Cl</a:t>
                      </a:r>
                      <a:r>
                        <a:rPr lang="fr-FR" b="0" baseline="30000" dirty="0" smtClean="0"/>
                        <a:t>-</a:t>
                      </a:r>
                      <a:r>
                        <a:rPr lang="fr-FR" b="0" baseline="0" dirty="0" smtClean="0"/>
                        <a:t>]</a:t>
                      </a:r>
                      <a:endParaRPr lang="fr-FR" b="0" baseline="30000" dirty="0"/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1184146112"/>
                  </a:ext>
                </a:extLst>
              </a:tr>
              <a:tr h="523009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Grandeur mesurée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 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 conductivité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2812778720"/>
                  </a:ext>
                </a:extLst>
              </a:tr>
              <a:tr h="515845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Grandeur molaire associée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1774404850"/>
                  </a:ext>
                </a:extLst>
              </a:tr>
              <a:tr h="752274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Utilisable pour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Solutions colorées</a:t>
                      </a:r>
                    </a:p>
                    <a:p>
                      <a:pPr algn="ctr"/>
                      <a:r>
                        <a:rPr lang="fr-FR" sz="1100" i="1" dirty="0"/>
                        <a:t>Mais pas que…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Solutions ioniques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a14="http://schemas.microsoft.com/office/drawing/2010/main" xmlns:a16="http://schemas.microsoft.com/office/drawing/2014/main" xmlns="" val="76941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886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2D1A97C-A6E5-40DC-9F35-38934B5BE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96525"/>
          </a:xfrm>
        </p:spPr>
        <p:txBody>
          <a:bodyPr>
            <a:normAutofit/>
          </a:bodyPr>
          <a:lstStyle/>
          <a:p>
            <a:r>
              <a:rPr lang="fr-FR" dirty="0"/>
              <a:t>Principe de fonctionnement d’un conductimètre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BFD0B2EA-E48E-4F95-8599-8A2200F2B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8</a:t>
            </a:fld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xmlns="" id="{71B3A695-46FC-4E3C-B6BF-826FD29F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054" y="1855548"/>
            <a:ext cx="4011516" cy="40237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33EFEE6-79CB-4E3D-8870-957941EDFD7C}"/>
              </a:ext>
            </a:extLst>
          </p:cNvPr>
          <p:cNvSpPr/>
          <p:nvPr/>
        </p:nvSpPr>
        <p:spPr>
          <a:xfrm>
            <a:off x="1090937" y="5847244"/>
            <a:ext cx="113173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u="sng" dirty="0"/>
              <a:t>Valéry PRÉVOST, Bernard RICHOUX et al. Physique Chimie, Terminale S enseignement spéciﬁque.Nathan,2012.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913CFCA1-E2E0-4CF6-81F5-8EEB36F2D67F}"/>
              </a:ext>
            </a:extLst>
          </p:cNvPr>
          <p:cNvSpPr txBox="1"/>
          <p:nvPr/>
        </p:nvSpPr>
        <p:spPr>
          <a:xfrm>
            <a:off x="7087263" y="2553784"/>
            <a:ext cx="40684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Le conductimètre applique une tension à ces bornes ce qui entraine un déplacement des espèces ioniques et donc une résistance apparait (mesurée directement par l’appareil)</a:t>
            </a:r>
          </a:p>
        </p:txBody>
      </p:sp>
    </p:spTree>
    <p:extLst>
      <p:ext uri="{BB962C8B-B14F-4D97-AF65-F5344CB8AC3E}">
        <p14:creationId xmlns:p14="http://schemas.microsoft.com/office/powerpoint/2010/main" val="883366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F2D1A97C-A6E5-40DC-9F35-38934B5BE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96525"/>
          </a:xfrm>
        </p:spPr>
        <p:txBody>
          <a:bodyPr>
            <a:normAutofit/>
          </a:bodyPr>
          <a:lstStyle/>
          <a:p>
            <a:r>
              <a:rPr lang="fr-FR" dirty="0" smtClean="0"/>
              <a:t>Présentation du protocole expérimental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BFD0B2EA-E48E-4F95-8599-8A2200F2B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9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614550" y="1488346"/>
            <a:ext cx="868297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C26B6F"/>
                </a:solidFill>
              </a:rPr>
              <a:t>1</a:t>
            </a:r>
            <a:r>
              <a:rPr lang="fr-FR" dirty="0" smtClean="0"/>
              <a:t>- Préparation d’une solution fille de sérum physiologique (diluée par 40)</a:t>
            </a:r>
          </a:p>
          <a:p>
            <a:r>
              <a:rPr lang="fr-FR" dirty="0" smtClean="0"/>
              <a:t> </a:t>
            </a:r>
          </a:p>
          <a:p>
            <a:r>
              <a:rPr lang="fr-FR" b="1" dirty="0">
                <a:solidFill>
                  <a:srgbClr val="C26B6F"/>
                </a:solidFill>
              </a:rPr>
              <a:t>2</a:t>
            </a:r>
            <a:r>
              <a:rPr lang="fr-FR" dirty="0" smtClean="0"/>
              <a:t>- Réalisation d’une gamme étalon</a:t>
            </a:r>
          </a:p>
          <a:p>
            <a:endParaRPr lang="fr-FR" dirty="0" smtClean="0"/>
          </a:p>
          <a:p>
            <a:r>
              <a:rPr lang="fr-FR" b="1" dirty="0" smtClean="0">
                <a:solidFill>
                  <a:srgbClr val="C26B6F"/>
                </a:solidFill>
              </a:rPr>
              <a:t>3</a:t>
            </a:r>
            <a:r>
              <a:rPr lang="fr-FR" dirty="0" smtClean="0"/>
              <a:t>- Tracé de la droite d’</a:t>
            </a:r>
            <a:r>
              <a:rPr lang="fr-FR" dirty="0" err="1" smtClean="0"/>
              <a:t>étalonage</a:t>
            </a:r>
            <a:r>
              <a:rPr lang="fr-FR" dirty="0" smtClean="0"/>
              <a:t> [</a:t>
            </a:r>
            <a:r>
              <a:rPr lang="fr-FR" dirty="0" err="1" smtClean="0"/>
              <a:t>σ</a:t>
            </a:r>
            <a:r>
              <a:rPr lang="fr-FR" dirty="0"/>
              <a:t>=f(Concentration en </a:t>
            </a:r>
            <a:r>
              <a:rPr lang="fr-FR" dirty="0" err="1"/>
              <a:t>NaCl</a:t>
            </a:r>
            <a:r>
              <a:rPr lang="fr-FR" dirty="0"/>
              <a:t>) </a:t>
            </a:r>
            <a:r>
              <a:rPr lang="fr-FR" dirty="0" smtClean="0"/>
              <a:t>]</a:t>
            </a:r>
          </a:p>
          <a:p>
            <a:endParaRPr lang="fr-FR" dirty="0" smtClean="0"/>
          </a:p>
          <a:p>
            <a:r>
              <a:rPr lang="fr-FR" b="1" dirty="0" smtClean="0">
                <a:solidFill>
                  <a:srgbClr val="C26B6F"/>
                </a:solidFill>
              </a:rPr>
              <a:t>4</a:t>
            </a:r>
            <a:r>
              <a:rPr lang="fr-FR" dirty="0" smtClean="0"/>
              <a:t>- Mesure de la conductivité de la solution fille. </a:t>
            </a:r>
          </a:p>
          <a:p>
            <a:endParaRPr lang="fr-FR" dirty="0" smtClean="0"/>
          </a:p>
          <a:p>
            <a:r>
              <a:rPr lang="fr-FR" b="1" dirty="0" smtClean="0">
                <a:solidFill>
                  <a:srgbClr val="C26B6F"/>
                </a:solidFill>
              </a:rPr>
              <a:t>5</a:t>
            </a:r>
            <a:r>
              <a:rPr lang="fr-FR" dirty="0" smtClean="0"/>
              <a:t>- Utilisation de la droite d’</a:t>
            </a:r>
            <a:r>
              <a:rPr lang="fr-FR" dirty="0" err="1" smtClean="0"/>
              <a:t>étallonage</a:t>
            </a:r>
            <a:r>
              <a:rPr lang="fr-FR" dirty="0" smtClean="0"/>
              <a:t> pour déterminer la concentration de la solution fille.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5612525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étrospectiv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étrospectiv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4652</TotalTime>
  <Words>777</Words>
  <Application>Microsoft Macintosh PowerPoint</Application>
  <PresentationFormat>Personnalisé</PresentationFormat>
  <Paragraphs>182</Paragraphs>
  <Slides>16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16</vt:i4>
      </vt:variant>
    </vt:vector>
  </HeadingPairs>
  <TitlesOfParts>
    <vt:vector size="18" baseType="lpstr">
      <vt:lpstr>Rétrospective</vt:lpstr>
      <vt:lpstr>1_Rétrospective</vt:lpstr>
      <vt:lpstr>Dosages</vt:lpstr>
      <vt:lpstr>La nécessité d’un contrôle qualité des produits qui nous entourent</vt:lpstr>
      <vt:lpstr>Spectrophotométrie et échelle de teinte</vt:lpstr>
      <vt:lpstr>Sirop de menthe, composition</vt:lpstr>
      <vt:lpstr>Dosage spectrophotométrique  par étalonnage</vt:lpstr>
      <vt:lpstr>Présentation PowerPoint</vt:lpstr>
      <vt:lpstr>Lois de Beer-Lambert et Kohlrausch</vt:lpstr>
      <vt:lpstr>Principe de fonctionnement d’un conductimètre</vt:lpstr>
      <vt:lpstr>Présentation du protocole expérimental</vt:lpstr>
      <vt:lpstr>Montage : réalisation d’un titrage</vt:lpstr>
      <vt:lpstr>Titrage des ions chlorures  par une solution de nitrate d’argent</vt:lpstr>
      <vt:lpstr>Évolution de la conductivité  </vt:lpstr>
      <vt:lpstr>Résultats de la simulation</vt:lpstr>
      <vt:lpstr>Contrôle de la qualité d’un vinaigre commercial </vt:lpstr>
      <vt:lpstr>Résultats de la simulation</vt:lpstr>
      <vt:lpstr>Quel choix faire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Séparations, purifications, contrôles de pureté</dc:title>
  <dc:creator>Rémy BONNEMORT</dc:creator>
  <cp:lastModifiedBy>matthis chapon</cp:lastModifiedBy>
  <cp:revision>154</cp:revision>
  <dcterms:created xsi:type="dcterms:W3CDTF">2020-03-15T13:11:31Z</dcterms:created>
  <dcterms:modified xsi:type="dcterms:W3CDTF">2020-06-20T16:21:40Z</dcterms:modified>
</cp:coreProperties>
</file>